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0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9" r:id="rId24"/>
    <p:sldId id="281" r:id="rId25"/>
    <p:sldId id="280" r:id="rId26"/>
    <p:sldId id="282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tang" pitchFamily="18" charset="-127"/>
                <a:ea typeface="Batang" pitchFamily="18" charset="-127"/>
              </a:defRPr>
            </a:lvl1pPr>
            <a:lvl2pPr>
              <a:defRPr>
                <a:latin typeface="Batang" pitchFamily="18" charset="-127"/>
                <a:ea typeface="Batang" pitchFamily="18" charset="-127"/>
              </a:defRPr>
            </a:lvl2pPr>
            <a:lvl3pPr>
              <a:defRPr>
                <a:latin typeface="Batang" pitchFamily="18" charset="-127"/>
                <a:ea typeface="Batang" pitchFamily="18" charset="-127"/>
              </a:defRPr>
            </a:lvl3pPr>
            <a:lvl4pPr>
              <a:defRPr>
                <a:latin typeface="Batang" pitchFamily="18" charset="-127"/>
                <a:ea typeface="Batang" pitchFamily="18" charset="-127"/>
              </a:defRPr>
            </a:lvl4pPr>
            <a:lvl5pPr>
              <a:defRPr>
                <a:latin typeface="Batang" pitchFamily="18" charset="-127"/>
                <a:ea typeface="Batang" pitchFamily="18" charset="-127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Batang" pitchFamily="18" charset="-127"/>
                <a:ea typeface="Batang" pitchFamily="18" charset="-127"/>
              </a:defRPr>
            </a:lvl1pPr>
            <a:lvl2pPr>
              <a:defRPr sz="2400">
                <a:latin typeface="Batang" pitchFamily="18" charset="-127"/>
                <a:ea typeface="Batang" pitchFamily="18" charset="-127"/>
              </a:defRPr>
            </a:lvl2pPr>
            <a:lvl3pPr>
              <a:defRPr sz="2000">
                <a:latin typeface="Batang" pitchFamily="18" charset="-127"/>
                <a:ea typeface="Batang" pitchFamily="18" charset="-127"/>
              </a:defRPr>
            </a:lvl3pPr>
            <a:lvl4pPr>
              <a:defRPr sz="1800">
                <a:latin typeface="Batang" pitchFamily="18" charset="-127"/>
                <a:ea typeface="Batang" pitchFamily="18" charset="-127"/>
              </a:defRPr>
            </a:lvl4pPr>
            <a:lvl5pPr>
              <a:defRPr sz="1800">
                <a:latin typeface="Batang" pitchFamily="18" charset="-127"/>
                <a:ea typeface="Batang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Batang" pitchFamily="18" charset="-127"/>
                <a:ea typeface="Batang" pitchFamily="18" charset="-127"/>
              </a:defRPr>
            </a:lvl1pPr>
            <a:lvl2pPr>
              <a:defRPr sz="2400">
                <a:latin typeface="Batang" pitchFamily="18" charset="-127"/>
                <a:ea typeface="Batang" pitchFamily="18" charset="-127"/>
              </a:defRPr>
            </a:lvl2pPr>
            <a:lvl3pPr>
              <a:defRPr sz="2000">
                <a:latin typeface="Batang" pitchFamily="18" charset="-127"/>
                <a:ea typeface="Batang" pitchFamily="18" charset="-127"/>
              </a:defRPr>
            </a:lvl3pPr>
            <a:lvl4pPr>
              <a:defRPr sz="1800">
                <a:latin typeface="Batang" pitchFamily="18" charset="-127"/>
                <a:ea typeface="Batang" pitchFamily="18" charset="-127"/>
              </a:defRPr>
            </a:lvl4pPr>
            <a:lvl5pPr>
              <a:defRPr sz="1800">
                <a:latin typeface="Batang" pitchFamily="18" charset="-127"/>
                <a:ea typeface="Batang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tang" pitchFamily="18" charset="-127"/>
          <a:ea typeface="Batang" pitchFamily="18" charset="-127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2017</a:t>
            </a:r>
            <a:r>
              <a:rPr lang="ko-KR" altLang="en-US" b="1" dirty="0" smtClean="0">
                <a:solidFill>
                  <a:schemeClr val="bg1"/>
                </a:solidFill>
              </a:rPr>
              <a:t>년 </a:t>
            </a:r>
            <a:r>
              <a:rPr lang="en-US" b="1" dirty="0" smtClean="0">
                <a:solidFill>
                  <a:schemeClr val="bg1"/>
                </a:solidFill>
              </a:rPr>
              <a:t>Business Simulation Competition </a:t>
            </a:r>
            <a:r>
              <a:rPr lang="ko-KR" altLang="en-US" b="1" dirty="0" smtClean="0">
                <a:solidFill>
                  <a:schemeClr val="bg1"/>
                </a:solidFill>
              </a:rPr>
              <a:t>프로그램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ko-KR" altLang="en-US" dirty="0" smtClean="0">
                <a:solidFill>
                  <a:schemeClr val="tx1"/>
                </a:solidFill>
              </a:rPr>
              <a:t>상해한국학교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개발신청</a:t>
            </a:r>
            <a:endParaRPr lang="zh-CN" altLang="en-US" dirty="0"/>
          </a:p>
        </p:txBody>
      </p:sp>
      <p:pic>
        <p:nvPicPr>
          <p:cNvPr id="5" name="内容占位符 4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提交→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제출</a:t>
            </a:r>
            <a:endParaRPr lang="zh-CN" altLang="en-US" sz="18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8794" y="54292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설비</a:t>
            </a:r>
            <a:endParaRPr lang="zh-CN" altLang="en-US" dirty="0"/>
          </a:p>
        </p:txBody>
      </p:sp>
      <p:pic>
        <p:nvPicPr>
          <p:cNvPr id="5" name="内容占位符 4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设备→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설비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购置财年→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구입재정연도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价值→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가치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产能→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생산력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状态→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상태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购买设备→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설비구매</a:t>
            </a:r>
            <a:endParaRPr lang="zh-CN" altLang="en-US" sz="1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6238" y="20595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3230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84800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56304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084932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942056" y="2059536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설비구매</a:t>
            </a:r>
            <a:endParaRPr lang="zh-CN" altLang="en-US" dirty="0"/>
          </a:p>
        </p:txBody>
      </p:sp>
      <p:pic>
        <p:nvPicPr>
          <p:cNvPr id="5" name="内容占位符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类型→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유형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数量→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수량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总价→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총가격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提交→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제출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1013230" y="33575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3230" y="37026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13230" y="40005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84800" y="45005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대출신청</a:t>
            </a:r>
            <a:endParaRPr lang="zh-CN" altLang="en-US" dirty="0"/>
          </a:p>
        </p:txBody>
      </p:sp>
      <p:pic>
        <p:nvPicPr>
          <p:cNvPr id="5" name="内容占位符 4" descr="7后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4347" y="1600200"/>
            <a:ext cx="2544306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申请贷款→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대출신청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贷款金额→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대출금액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年限→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기간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利率→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이자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贷款上限→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대출한도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提交→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제출</a:t>
            </a:r>
            <a:endParaRPr lang="zh-CN" altLang="en-US" sz="1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7356" y="20716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13230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13230" y="27146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13230" y="30596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13230" y="33575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084800" y="3857628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생산주문리스트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生产订单→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생산주문리스트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生产财年→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생산재정연도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产品名称→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제품명칭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数量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设备→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수량</a:t>
            </a:r>
            <a:r>
              <a:rPr lang="en-US" altLang="ko-KR" sz="1800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설비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状态→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상태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取消→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취소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完成→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완료</a:t>
            </a:r>
            <a:endParaRPr lang="zh-CN" altLang="en-US" sz="1800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内容占位符 6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8" name="矩形 7"/>
          <p:cNvSpPr/>
          <p:nvPr/>
        </p:nvSpPr>
        <p:spPr>
          <a:xfrm>
            <a:off x="1941924" y="20595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56106" y="2285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14480" y="2285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285984" y="2285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00364" y="2285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013494" y="2786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013494" y="31432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⑦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제품생산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产品生产→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제품생산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生产设备→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생산설비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设备产能→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설비생산력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产品名称→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제품명칭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产品档次→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제품등급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单件成本→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단품원가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生产数量→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생산수량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成本→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비용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提交→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제출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1800" dirty="0"/>
          </a:p>
        </p:txBody>
      </p:sp>
      <p:pic>
        <p:nvPicPr>
          <p:cNvPr id="7" name="内容占位符 6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9" name="矩形 8"/>
          <p:cNvSpPr/>
          <p:nvPr/>
        </p:nvSpPr>
        <p:spPr>
          <a:xfrm>
            <a:off x="1941924" y="2000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13230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13230" y="27146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13230" y="30718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13230" y="33575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013230" y="37147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13230" y="40005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⑦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13230" y="43576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⑧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084800" y="48577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⑨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재고</a:t>
            </a:r>
            <a:endParaRPr lang="zh-CN" altLang="en-US" dirty="0"/>
          </a:p>
        </p:txBody>
      </p:sp>
      <p:pic>
        <p:nvPicPr>
          <p:cNvPr id="5" name="内容占位符 4" descr="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库存→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재고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自产产品→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자체생산품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进口产品→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수입제품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生产数量→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생산수량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产品档次→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제품등급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剩余数量→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남은 수량</a:t>
            </a:r>
            <a:endParaRPr lang="zh-CN" altLang="en-US" sz="1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4800" y="2000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84734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70552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27544" y="2928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084800" y="2916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70618" y="2916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전시회</a:t>
            </a:r>
            <a:endParaRPr lang="zh-CN" altLang="en-US" dirty="0"/>
          </a:p>
        </p:txBody>
      </p:sp>
      <p:pic>
        <p:nvPicPr>
          <p:cNvPr id="5" name="内容占位符 4" descr="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展销大会→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전시회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广告推广→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광고홍보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公司→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회사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财年→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재정연도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产品名称→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제품명칭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产品档次→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제품등급</a:t>
            </a:r>
            <a:r>
              <a:rPr lang="ko-KR" altLang="en-US" sz="1800" dirty="0" smtClean="0">
                <a:solidFill>
                  <a:srgbClr val="FF0000"/>
                </a:solidFill>
              </a:rPr>
              <a:t> 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品牌价值→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브랜드가치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产品报名→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제품신청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800" dirty="0" smtClean="0">
              <a:solidFill>
                <a:srgbClr val="FF0000"/>
              </a:solidFill>
            </a:endParaRPr>
          </a:p>
          <a:p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1785918" y="2000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13428" y="24167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42976" y="30718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56172" y="30718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56238" y="30718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799180" y="30718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99048" y="27146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⑦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928926" y="2000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⑧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제품신청</a:t>
            </a:r>
            <a:endParaRPr lang="zh-CN" altLang="en-US" dirty="0"/>
          </a:p>
        </p:txBody>
      </p:sp>
      <p:pic>
        <p:nvPicPr>
          <p:cNvPr id="5" name="内容占位符 4" descr="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产品报名→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제품신청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报名花费→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신청비용</a:t>
            </a:r>
            <a:endParaRPr lang="zh-CN" altLang="en-US" sz="1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41924" y="2000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4668" y="30718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광고홍보</a:t>
            </a:r>
            <a:endParaRPr lang="zh-CN" altLang="en-US" dirty="0"/>
          </a:p>
        </p:txBody>
      </p:sp>
      <p:pic>
        <p:nvPicPr>
          <p:cNvPr id="5" name="内容占位符 4" descr="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广告推广→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광고홍보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展销大会→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전시회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财年→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재정연도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广告标题→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광고제목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编辑→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편집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en-US" altLang="zh-CN" sz="1800" dirty="0" smtClean="0"/>
              <a:t> </a:t>
            </a:r>
            <a:r>
              <a:rPr lang="zh-CN" altLang="en-US" sz="1800" dirty="0" smtClean="0"/>
              <a:t>已发布→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발표완료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zh-CN" sz="1800" dirty="0" smtClean="0"/>
          </a:p>
          <a:p>
            <a:endParaRPr lang="en-US" altLang="ko-KR" sz="1800" dirty="0" smtClean="0">
              <a:solidFill>
                <a:srgbClr val="FF0000"/>
              </a:solidFill>
            </a:endParaRPr>
          </a:p>
          <a:p>
            <a:endParaRPr lang="zh-CN" altLang="en-US" sz="1800" dirty="0"/>
          </a:p>
        </p:txBody>
      </p:sp>
      <p:sp>
        <p:nvSpPr>
          <p:cNvPr id="7" name="矩形 6"/>
          <p:cNvSpPr/>
          <p:nvPr/>
        </p:nvSpPr>
        <p:spPr>
          <a:xfrm>
            <a:off x="1870486" y="20716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70420" y="24288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13230" y="2928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28728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942056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928926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I. </a:t>
            </a:r>
            <a:r>
              <a:rPr lang="ko-KR" altLang="en-US" b="1" dirty="0" smtClean="0"/>
              <a:t>프로그램 개요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endParaRPr lang="en-US" altLang="ko-KR" sz="28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altLang="ko-KR" sz="2800" dirty="0" smtClean="0">
                <a:latin typeface="Batang" pitchFamily="18" charset="-127"/>
                <a:ea typeface="Batang" pitchFamily="18" charset="-127"/>
              </a:rPr>
              <a:t>4~5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명의 학생이 한팀에 모여서 각각 다른 직무</a:t>
            </a:r>
            <a:r>
              <a:rPr lang="en-US" altLang="ko-KR" sz="2800" dirty="0" smtClean="0">
                <a:latin typeface="Batang" pitchFamily="18" charset="-127"/>
                <a:ea typeface="Batang" pitchFamily="18" charset="-127"/>
              </a:rPr>
              <a:t>(CEO, 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개발</a:t>
            </a:r>
            <a:r>
              <a:rPr lang="en-US" altLang="ko-KR" sz="28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마켓팅</a:t>
            </a:r>
            <a:r>
              <a:rPr lang="en-US" altLang="ko-KR" sz="28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투자</a:t>
            </a:r>
            <a:r>
              <a:rPr lang="en-US" altLang="ko-KR" sz="2800" dirty="0" smtClean="0"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를 맡으며 모의회사운영을 통하여 자신의 흥미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적성 및 강점을 인식하고 추후에 선택할</a:t>
            </a:r>
            <a:r>
              <a:rPr lang="zh-CN" altLang="en-US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전공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800" dirty="0" smtClean="0">
                <a:latin typeface="Batang" pitchFamily="18" charset="-127"/>
                <a:ea typeface="Batang" pitchFamily="18" charset="-127"/>
              </a:rPr>
              <a:t>직업에 대하여 알아가는 기회를 제공한다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zh-CN" altLang="en-US" sz="28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제품판매</a:t>
            </a:r>
            <a:endParaRPr lang="zh-CN" altLang="en-US" dirty="0"/>
          </a:p>
        </p:txBody>
      </p:sp>
      <p:pic>
        <p:nvPicPr>
          <p:cNvPr id="5" name="内容占位符 4" descr="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产品零售→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제품판매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产品买入→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제품구매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产品卖出→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제품매출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公司→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회사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产品名称→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제품명칭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数量→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수량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单价→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단가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总价→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총가격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zh-CN" sz="1800" dirty="0" smtClean="0"/>
          </a:p>
          <a:p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1941924" y="20002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84734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57422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00100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13296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71670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500298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⑦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084932" y="28574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⑧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회사소개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※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회사이름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dirty="0" smtClean="0"/>
              <a:t> </a:t>
            </a:r>
            <a:r>
              <a:rPr lang="zh-CN" altLang="en-US" sz="2000" dirty="0" smtClean="0"/>
              <a:t>上海卓识成就教育科技有限公司</a:t>
            </a:r>
            <a:endParaRPr lang="en-US" altLang="zh-CN" sz="2000" dirty="0" smtClean="0"/>
          </a:p>
          <a:p>
            <a:pPr>
              <a:buNone/>
            </a:pP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※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회사규모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:   120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여명</a:t>
            </a: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zh-CN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※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인성교육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 실천활동교육을 기반으로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청소년들을  사회의 엘리트가 되는데 필요한 핵심 소양을 갖춘 인재로 키우는 것을 목표로 함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※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청소년 인지능력 증진과 자신의 가치를 실천하는데 도움을 줌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None/>
            </a:pP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※</a:t>
            </a:r>
            <a:r>
              <a:rPr lang="zh-CN" altLang="en-US" sz="2000" dirty="0" smtClean="0">
                <a:latin typeface="Batang" pitchFamily="18" charset="-127"/>
                <a:ea typeface="Batang" pitchFamily="18" charset="-127"/>
              </a:rPr>
              <a:t>国际未来商业领袖峰会（</a:t>
            </a:r>
            <a:r>
              <a:rPr lang="en-US" sz="2000" dirty="0" smtClean="0"/>
              <a:t> International future business leaders summit </a:t>
            </a:r>
            <a:r>
              <a:rPr lang="zh-CN" altLang="en-US" sz="2000" dirty="0" smtClean="0">
                <a:latin typeface="Batang" pitchFamily="18" charset="-127"/>
                <a:ea typeface="Batang" pitchFamily="18" charset="-127"/>
              </a:rPr>
              <a:t>）</a:t>
            </a:r>
            <a:endParaRPr lang="en-US" altLang="zh-CN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    회사에서 운영하고 있는 제일 큰 프로젝트로서 매년 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1000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여명의 학생이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참여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상해교통대학교 부속학교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청화대학교 부속학교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등 각 지역 유명한 학교에서</a:t>
            </a: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    같이 하고 있음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프로젝트는 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7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년 되였으며 학생들의 반응이 좋음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altLang="zh-CN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     </a:t>
            </a:r>
            <a:endParaRPr lang="en-US" altLang="zh-CN" sz="20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201702081915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3575"/>
            <a:ext cx="8229600" cy="28392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D-fu-fxprukh8961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6500858" cy="35004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商赛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71677"/>
            <a:ext cx="5715040" cy="41262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c6c285af0b25488982e5e23467799fb5_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9594"/>
            <a:ext cx="6096000" cy="40671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201702081915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201702081915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대회사진</a:t>
            </a:r>
            <a:endParaRPr lang="zh-CN" altLang="en-US" dirty="0"/>
          </a:p>
        </p:txBody>
      </p:sp>
      <p:pic>
        <p:nvPicPr>
          <p:cNvPr id="4" name="内容占位符 3" descr="003v3gB8ty6UGu2hJohed&amp;6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677194"/>
            <a:ext cx="6572250" cy="43719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청화대학교 부속학교 대회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교장축사</a:t>
            </a:r>
            <a:r>
              <a:rPr lang="en-US" altLang="ko-KR" sz="3600" dirty="0" smtClean="0"/>
              <a:t>)</a:t>
            </a:r>
            <a:endParaRPr lang="zh-CN" alt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953419"/>
            <a:ext cx="6381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</a:t>
            </a:r>
            <a:r>
              <a:rPr lang="ko-KR" altLang="en-US" dirty="0" smtClean="0"/>
              <a:t>목적 및 효과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①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모의회사운영을 통하여 자신의 흥미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적성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,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강점을 인식</a:t>
            </a:r>
            <a:endParaRPr lang="zh-CN" altLang="en-US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②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자신이 맡은 직무에 대한 기초적인 이해</a:t>
            </a:r>
            <a:endParaRPr lang="zh-CN" altLang="en-US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③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자신이 선택할 전공에 대한 사전 체험</a:t>
            </a:r>
            <a:endParaRPr lang="zh-CN" altLang="en-US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④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상업에 대한 사고방식 강화</a:t>
            </a:r>
            <a:endParaRPr lang="zh-CN" altLang="en-US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⑤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400" dirty="0" smtClean="0">
                <a:latin typeface="Batang" pitchFamily="18" charset="-127"/>
                <a:ea typeface="Batang" pitchFamily="18" charset="-127"/>
              </a:rPr>
              <a:t>팀원들의 협력능력 강화</a:t>
            </a:r>
            <a:endParaRPr lang="zh-CN" altLang="en-US" sz="24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강사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948656"/>
            <a:ext cx="63436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514475"/>
            <a:ext cx="63436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강사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967706"/>
            <a:ext cx="63627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청화대학교 부속학교 대회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제품발표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6362" y="1934369"/>
            <a:ext cx="63912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청화대학교 부속학교 대회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제품심사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887" y="1953419"/>
            <a:ext cx="63722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청화대학교 부속학교 대회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토론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948656"/>
            <a:ext cx="6362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청화대학교 부속학교 대회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수상식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953419"/>
            <a:ext cx="63627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953419"/>
            <a:ext cx="6381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939131"/>
            <a:ext cx="63627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943894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939131"/>
            <a:ext cx="6381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</a:t>
            </a:r>
            <a:r>
              <a:rPr lang="ko-KR" altLang="en-US" dirty="0" smtClean="0"/>
              <a:t>프로그램 추진 계획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일시：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2017.1. 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8. (1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일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,8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시간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)</a:t>
            </a:r>
            <a:endParaRPr lang="zh-CN" altLang="en-US" sz="20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장소：상해한국학교 모 강의실</a:t>
            </a:r>
            <a:endParaRPr lang="zh-CN" altLang="en-US" sz="20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대상：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10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학년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11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학년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40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명 이상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각자 팀 구성</a:t>
            </a:r>
            <a:r>
              <a:rPr lang="en-US" altLang="ko-KR" sz="2000" dirty="0" smtClean="0">
                <a:latin typeface="Batang" pitchFamily="18" charset="-127"/>
                <a:ea typeface="Batang" pitchFamily="18" charset="-127"/>
              </a:rPr>
              <a:t>)</a:t>
            </a:r>
            <a:endParaRPr lang="zh-CN" altLang="en-US" sz="20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복장：정장 추천 </a:t>
            </a:r>
            <a:endParaRPr lang="zh-CN" altLang="en-US" sz="20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강사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上海卓识成就 강사</a:t>
            </a:r>
            <a:endParaRPr lang="zh-CN" altLang="en-US" sz="20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설비요구：한 학생당 핸드폰 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개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한 팀당 노트북 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개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.</a:t>
            </a:r>
          </a:p>
          <a:p>
            <a:r>
              <a:rPr lang="ko-KR" altLang="en-US" sz="2000" dirty="0" smtClean="0"/>
              <a:t>학교측 준비물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강의실 </a:t>
            </a:r>
            <a:r>
              <a:rPr lang="en-US" altLang="ko-KR" sz="2000" dirty="0" smtClean="0"/>
              <a:t>,</a:t>
            </a:r>
            <a:r>
              <a:rPr lang="en-US" altLang="ko-KR" sz="2000" dirty="0" err="1" smtClean="0"/>
              <a:t>wifi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책상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의자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마이크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학생 명단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(</a:t>
            </a:r>
            <a:r>
              <a:rPr lang="ko-KR" altLang="en-US" sz="2000" dirty="0" smtClean="0"/>
              <a:t>출석체크 용</a:t>
            </a:r>
            <a:r>
              <a:rPr lang="en-US" altLang="ko-KR" sz="2000" dirty="0" smtClean="0"/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105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dirty="0" err="1" smtClean="0">
                <a:latin typeface="Batang" pitchFamily="18" charset="-127"/>
                <a:ea typeface="Batang" pitchFamily="18" charset="-127"/>
              </a:rPr>
              <a:t>발표시</a:t>
            </a:r>
            <a:r>
              <a:rPr lang="ko-KR" altLang="en-US" sz="2000" dirty="0" smtClean="0">
                <a:latin typeface="Batang" pitchFamily="18" charset="-127"/>
                <a:ea typeface="Batang" pitchFamily="18" charset="-127"/>
              </a:rPr>
              <a:t> 사용언어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중국어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영어 추천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언어능력 강화에 도움이 됨</a:t>
            </a:r>
            <a:r>
              <a:rPr lang="en-US" altLang="ko-KR" sz="2000" dirty="0" smtClean="0"/>
              <a:t>).</a:t>
            </a:r>
            <a:endParaRPr lang="zh-CN" altLang="en-US" sz="20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412" y="1962944"/>
            <a:ext cx="6353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412" y="1977231"/>
            <a:ext cx="6353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청화대학교 부속학교 대회</a:t>
            </a:r>
            <a:endParaRPr lang="zh-CN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972469"/>
            <a:ext cx="63436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ko-KR" altLang="en-US" dirty="0" smtClean="0"/>
              <a:t>프로그램 시간계획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ko-KR" sz="7400" dirty="0" smtClean="0"/>
              <a:t>08 </a:t>
            </a:r>
            <a:r>
              <a:rPr lang="en-US" altLang="ko-KR" sz="7400" dirty="0" smtClean="0"/>
              <a:t>: </a:t>
            </a:r>
            <a:r>
              <a:rPr lang="en-US" altLang="ko-KR" sz="7400" dirty="0" smtClean="0"/>
              <a:t>30 </a:t>
            </a:r>
            <a:r>
              <a:rPr lang="en-US" altLang="ko-KR" sz="7400" dirty="0" smtClean="0"/>
              <a:t>– </a:t>
            </a:r>
            <a:r>
              <a:rPr lang="en-US" altLang="ko-KR" sz="7400" dirty="0" smtClean="0"/>
              <a:t>08 </a:t>
            </a:r>
            <a:r>
              <a:rPr lang="en-US" altLang="ko-KR" sz="7400" dirty="0" smtClean="0"/>
              <a:t>: </a:t>
            </a:r>
            <a:r>
              <a:rPr lang="en-US" altLang="ko-KR" sz="7400" dirty="0" smtClean="0"/>
              <a:t>35    </a:t>
            </a:r>
            <a:r>
              <a:rPr lang="ko-KR" altLang="en-US" sz="7400" dirty="0" smtClean="0"/>
              <a:t>출석 체크</a:t>
            </a:r>
            <a:endParaRPr lang="en-US" altLang="ko-KR" sz="7400" dirty="0" smtClean="0"/>
          </a:p>
          <a:p>
            <a:pPr>
              <a:buNone/>
            </a:pPr>
            <a:r>
              <a:rPr lang="en-US" altLang="ko-KR" sz="7400" dirty="0" smtClean="0"/>
              <a:t>08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35 </a:t>
            </a:r>
            <a:r>
              <a:rPr lang="en-US" sz="7400" dirty="0" smtClean="0"/>
              <a:t>– 08 : 45</a:t>
            </a:r>
            <a:r>
              <a:rPr lang="ko-KR" altLang="en-US" sz="7400" dirty="0" smtClean="0"/>
              <a:t>    </a:t>
            </a:r>
            <a:r>
              <a:rPr lang="ko-KR" altLang="en-US" sz="7400" dirty="0" smtClean="0"/>
              <a:t>개막식</a:t>
            </a:r>
            <a:endParaRPr lang="zh-CN" altLang="en-US" sz="7400" dirty="0" smtClean="0"/>
          </a:p>
          <a:p>
            <a:pPr>
              <a:buNone/>
            </a:pPr>
            <a:r>
              <a:rPr lang="en-US" altLang="ko-KR" sz="7400" dirty="0" smtClean="0"/>
              <a:t>08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45</a:t>
            </a:r>
            <a:r>
              <a:rPr lang="en-US" sz="7400" dirty="0" smtClean="0"/>
              <a:t> </a:t>
            </a:r>
            <a:r>
              <a:rPr lang="en-US" sz="7400" dirty="0" smtClean="0"/>
              <a:t>- </a:t>
            </a:r>
            <a:r>
              <a:rPr lang="en-US" sz="7400" dirty="0" smtClean="0"/>
              <a:t>09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45</a:t>
            </a:r>
            <a:r>
              <a:rPr lang="en-US" sz="7400" dirty="0" smtClean="0"/>
              <a:t>    </a:t>
            </a:r>
            <a:r>
              <a:rPr lang="ko-KR" altLang="en-US" sz="7400" dirty="0" smtClean="0"/>
              <a:t>프로그램 규칙 설명</a:t>
            </a:r>
            <a:endParaRPr lang="zh-CN" altLang="en-US" sz="7400" dirty="0" smtClean="0"/>
          </a:p>
          <a:p>
            <a:pPr>
              <a:buNone/>
            </a:pPr>
            <a:r>
              <a:rPr lang="en-US" altLang="ko-KR" sz="7400" dirty="0" smtClean="0"/>
              <a:t>09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55</a:t>
            </a:r>
            <a:r>
              <a:rPr lang="en-US" sz="7400" dirty="0" smtClean="0"/>
              <a:t> </a:t>
            </a:r>
            <a:r>
              <a:rPr lang="en-US" sz="7400" dirty="0" smtClean="0"/>
              <a:t>- </a:t>
            </a:r>
            <a:r>
              <a:rPr lang="en-US" sz="7400" dirty="0" smtClean="0"/>
              <a:t>10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55    </a:t>
            </a:r>
            <a:r>
              <a:rPr lang="ko-KR" altLang="en-US" sz="7400" dirty="0" smtClean="0"/>
              <a:t>대회 시운영</a:t>
            </a:r>
            <a:endParaRPr lang="zh-CN" altLang="en-US" sz="7400" dirty="0" smtClean="0"/>
          </a:p>
          <a:p>
            <a:pPr>
              <a:buNone/>
            </a:pPr>
            <a:r>
              <a:rPr lang="en-US" altLang="ko-KR" sz="7400" dirty="0" smtClean="0"/>
              <a:t>10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55</a:t>
            </a:r>
            <a:r>
              <a:rPr lang="en-US" sz="7400" dirty="0" smtClean="0"/>
              <a:t> </a:t>
            </a:r>
            <a:r>
              <a:rPr lang="en-US" sz="7400" dirty="0" smtClean="0"/>
              <a:t>– </a:t>
            </a:r>
            <a:r>
              <a:rPr lang="en-US" sz="7400" dirty="0" smtClean="0"/>
              <a:t>12 </a:t>
            </a:r>
            <a:r>
              <a:rPr lang="en-US" sz="7400" dirty="0" smtClean="0"/>
              <a:t>: </a:t>
            </a:r>
            <a:r>
              <a:rPr lang="en-US" sz="7400" dirty="0" smtClean="0"/>
              <a:t>00    </a:t>
            </a:r>
            <a:r>
              <a:rPr lang="ko-KR" altLang="en-US" sz="7400" dirty="0" smtClean="0"/>
              <a:t>제</a:t>
            </a:r>
            <a:r>
              <a:rPr lang="en-US" sz="7400" dirty="0" smtClean="0"/>
              <a:t>1</a:t>
            </a:r>
            <a:r>
              <a:rPr lang="ko-KR" altLang="en-US" sz="7400" dirty="0" smtClean="0"/>
              <a:t>재정연도</a:t>
            </a:r>
            <a:endParaRPr lang="zh-CN" altLang="en-US" sz="7400" dirty="0" smtClean="0"/>
          </a:p>
          <a:p>
            <a:pPr>
              <a:buNone/>
            </a:pPr>
            <a:endParaRPr lang="en-US" altLang="ko-KR" sz="7400" dirty="0" smtClean="0"/>
          </a:p>
          <a:p>
            <a:pPr>
              <a:buNone/>
            </a:pPr>
            <a:r>
              <a:rPr lang="en-US" altLang="ko-KR" sz="7400" dirty="0" smtClean="0"/>
              <a:t>12 : 00 – 12 : 45    </a:t>
            </a:r>
            <a:r>
              <a:rPr lang="ko-KR" altLang="en-US" sz="7400" dirty="0" smtClean="0"/>
              <a:t>점심시간</a:t>
            </a:r>
            <a:endParaRPr lang="en-US" altLang="ko-KR" sz="7400" dirty="0" smtClean="0"/>
          </a:p>
          <a:p>
            <a:pPr>
              <a:buNone/>
            </a:pPr>
            <a:endParaRPr lang="en-US" altLang="zh-CN" sz="7400" dirty="0" smtClean="0"/>
          </a:p>
          <a:p>
            <a:pPr>
              <a:buNone/>
            </a:pPr>
            <a:r>
              <a:rPr lang="en-US" altLang="zh-CN" sz="7400" dirty="0" smtClean="0"/>
              <a:t>12 </a:t>
            </a:r>
            <a:r>
              <a:rPr lang="en-US" altLang="zh-CN" sz="7400" dirty="0" smtClean="0"/>
              <a:t>: 45 - 13 : 00    </a:t>
            </a:r>
            <a:r>
              <a:rPr lang="ko-KR" altLang="en-US" sz="7400" dirty="0" smtClean="0"/>
              <a:t>출석 체크</a:t>
            </a:r>
            <a:endParaRPr lang="zh-CN" altLang="en-US" sz="7400" dirty="0" smtClean="0"/>
          </a:p>
          <a:p>
            <a:pPr>
              <a:buNone/>
            </a:pPr>
            <a:r>
              <a:rPr lang="en-US" altLang="ko-KR" sz="7400" dirty="0" smtClean="0"/>
              <a:t>13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00</a:t>
            </a:r>
            <a:r>
              <a:rPr lang="en-US" sz="7400" dirty="0" smtClean="0"/>
              <a:t> - 14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30</a:t>
            </a:r>
            <a:r>
              <a:rPr lang="en-US" sz="7400" dirty="0" smtClean="0"/>
              <a:t>    </a:t>
            </a:r>
            <a:r>
              <a:rPr lang="ko-KR" altLang="en-US" sz="7400" dirty="0" smtClean="0"/>
              <a:t>제</a:t>
            </a:r>
            <a:r>
              <a:rPr lang="en-US" sz="7400" dirty="0" smtClean="0"/>
              <a:t>2</a:t>
            </a:r>
            <a:r>
              <a:rPr lang="ko-KR" altLang="en-US" sz="7400" dirty="0" smtClean="0"/>
              <a:t>재정연도</a:t>
            </a:r>
            <a:endParaRPr lang="zh-CN" altLang="en-US" sz="7400" dirty="0" smtClean="0"/>
          </a:p>
          <a:p>
            <a:pPr>
              <a:buNone/>
            </a:pPr>
            <a:r>
              <a:rPr lang="en-US" altLang="ko-KR" sz="7400" dirty="0" smtClean="0"/>
              <a:t>14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30</a:t>
            </a:r>
            <a:r>
              <a:rPr lang="en-US" sz="7400" dirty="0" smtClean="0"/>
              <a:t> - 15</a:t>
            </a:r>
            <a:r>
              <a:rPr lang="ko-KR" altLang="en-US" sz="7400" dirty="0" smtClean="0"/>
              <a:t>：</a:t>
            </a:r>
            <a:r>
              <a:rPr lang="en-US" altLang="ko-KR" sz="7400" dirty="0" smtClean="0"/>
              <a:t>30    </a:t>
            </a:r>
            <a:r>
              <a:rPr lang="ko-KR" altLang="en-US" sz="7400" dirty="0" smtClean="0"/>
              <a:t>성적 통계 </a:t>
            </a:r>
            <a:r>
              <a:rPr lang="en-US" altLang="ko-KR" sz="7400" dirty="0" smtClean="0"/>
              <a:t>, </a:t>
            </a:r>
            <a:r>
              <a:rPr lang="ko-KR" altLang="en-US" sz="7400" dirty="0" smtClean="0"/>
              <a:t>강의 </a:t>
            </a:r>
            <a:endParaRPr lang="zh-CN" altLang="en-US" sz="7400" dirty="0" smtClean="0"/>
          </a:p>
          <a:p>
            <a:pPr>
              <a:buNone/>
            </a:pPr>
            <a:r>
              <a:rPr lang="en-US" sz="7400" dirty="0" smtClean="0"/>
              <a:t>15</a:t>
            </a:r>
            <a:r>
              <a:rPr lang="ko-KR" altLang="en-US" sz="7400" dirty="0" smtClean="0"/>
              <a:t>：</a:t>
            </a:r>
            <a:r>
              <a:rPr lang="en-US" sz="7400" dirty="0" smtClean="0"/>
              <a:t>30 - 16</a:t>
            </a:r>
            <a:r>
              <a:rPr lang="ko-KR" altLang="en-US" sz="7400" dirty="0" smtClean="0"/>
              <a:t>：</a:t>
            </a:r>
            <a:r>
              <a:rPr lang="en-US" sz="7400" dirty="0" smtClean="0"/>
              <a:t>00    </a:t>
            </a:r>
            <a:r>
              <a:rPr lang="ko-KR" altLang="en-US" sz="7400" dirty="0" smtClean="0"/>
              <a:t>수상식</a:t>
            </a:r>
            <a:r>
              <a:rPr lang="en-US" altLang="ko-KR" sz="7400" dirty="0" smtClean="0"/>
              <a:t>, </a:t>
            </a:r>
            <a:r>
              <a:rPr lang="ko-KR" altLang="en-US" sz="7400" dirty="0" smtClean="0"/>
              <a:t>폐막식</a:t>
            </a:r>
            <a:endParaRPr lang="zh-CN" altLang="en-US" sz="7400" dirty="0" smtClean="0"/>
          </a:p>
          <a:p>
            <a:pPr>
              <a:buNone/>
            </a:pPr>
            <a:r>
              <a:rPr lang="en-US" sz="4500" dirty="0" smtClean="0">
                <a:latin typeface="Batang" pitchFamily="18" charset="-127"/>
                <a:ea typeface="Batang" pitchFamily="18" charset="-127"/>
              </a:rPr>
              <a:t> </a:t>
            </a:r>
            <a:endParaRPr lang="zh-CN" altLang="en-US" sz="45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1900" dirty="0" smtClean="0"/>
              <a:t>1. </a:t>
            </a:r>
            <a:r>
              <a:rPr lang="zh-CN" altLang="en-US" sz="1900" dirty="0" smtClean="0"/>
              <a:t>公司名→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회사명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2. </a:t>
            </a:r>
            <a:r>
              <a:rPr lang="zh-CN" altLang="en-US" sz="1900" dirty="0" smtClean="0"/>
              <a:t>资金→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자금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3. </a:t>
            </a:r>
            <a:r>
              <a:rPr lang="zh-CN" altLang="en-US" sz="1900" dirty="0" smtClean="0"/>
              <a:t>总资产→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총자산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4. </a:t>
            </a:r>
            <a:r>
              <a:rPr lang="zh-CN" altLang="en-US" sz="1900" dirty="0" smtClean="0"/>
              <a:t>公告→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광고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5. </a:t>
            </a:r>
            <a:r>
              <a:rPr lang="zh-CN" altLang="en-US" sz="1900" dirty="0" smtClean="0"/>
              <a:t>研发→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개발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6. </a:t>
            </a:r>
            <a:r>
              <a:rPr lang="zh-CN" altLang="en-US" sz="1900" dirty="0" smtClean="0"/>
              <a:t>设备→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설비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7. </a:t>
            </a:r>
            <a:r>
              <a:rPr lang="zh-CN" altLang="en-US" sz="1900" dirty="0" smtClean="0"/>
              <a:t>贷款→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대출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8. </a:t>
            </a:r>
            <a:r>
              <a:rPr lang="zh-CN" altLang="en-US" sz="1900" dirty="0" smtClean="0"/>
              <a:t>生产→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생산</a:t>
            </a:r>
            <a:endParaRPr lang="en-US" altLang="ko-KR" sz="190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9. </a:t>
            </a:r>
            <a:r>
              <a:rPr lang="zh-CN" altLang="en-US" sz="1900" dirty="0" smtClean="0"/>
              <a:t>库存→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재고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zh-CN" sz="1900" dirty="0" smtClean="0"/>
              <a:t>10. </a:t>
            </a:r>
            <a:r>
              <a:rPr lang="zh-CN" altLang="en-US" sz="1900" dirty="0" smtClean="0"/>
              <a:t>交易→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거래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900" dirty="0" smtClean="0"/>
              <a:t>11. </a:t>
            </a:r>
            <a:r>
              <a:rPr lang="zh-CN" altLang="en-US" sz="1900" dirty="0" smtClean="0"/>
              <a:t>主页→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홈 페이지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900" dirty="0" smtClean="0"/>
              <a:t>12. </a:t>
            </a:r>
            <a:r>
              <a:rPr lang="zh-CN" altLang="en-US" sz="1900" dirty="0" smtClean="0"/>
              <a:t>公司→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회사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900" dirty="0" smtClean="0"/>
              <a:t>13. </a:t>
            </a:r>
            <a:r>
              <a:rPr lang="zh-CN" altLang="en-US" sz="1900" dirty="0" smtClean="0"/>
              <a:t>战略→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전략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900" dirty="0" smtClean="0"/>
              <a:t>14. </a:t>
            </a:r>
            <a:r>
              <a:rPr lang="zh-CN" altLang="en-US" sz="1900" dirty="0" smtClean="0"/>
              <a:t>财务→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재무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900" dirty="0" smtClean="0"/>
              <a:t>15. </a:t>
            </a:r>
            <a:r>
              <a:rPr lang="zh-CN" altLang="en-US" sz="1900" dirty="0" smtClean="0"/>
              <a:t>公告→</a:t>
            </a:r>
            <a:r>
              <a:rPr lang="ko-KR" altLang="en-US" sz="1900" dirty="0" smtClean="0">
                <a:latin typeface="Batang" pitchFamily="18" charset="-127"/>
                <a:ea typeface="Batang" pitchFamily="18" charset="-127"/>
              </a:rPr>
              <a:t>광고</a:t>
            </a:r>
            <a:endParaRPr lang="en-US" altLang="ko-KR" sz="19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1800" dirty="0"/>
          </a:p>
        </p:txBody>
      </p:sp>
      <p:sp>
        <p:nvSpPr>
          <p:cNvPr id="8" name="矩形 7"/>
          <p:cNvSpPr/>
          <p:nvPr/>
        </p:nvSpPr>
        <p:spPr>
          <a:xfrm>
            <a:off x="1071538" y="300037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28794" y="29882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57488" y="2928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85918" y="33575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85852" y="45005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00232" y="45005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714612" y="45005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⑦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14414" y="52863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⑧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071670" y="52863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⑨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857488" y="528638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⑩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142976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⑪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571604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⑫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084800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⑬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571736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⑭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071802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⑮</a:t>
            </a:r>
            <a:endParaRPr lang="zh-CN" altLang="en-US" dirty="0"/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홈 페이지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营销→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마켓팅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产品零售→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제품판매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金融市场→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금융시장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期货市场→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선물시장</a:t>
            </a:r>
            <a:endParaRPr lang="zh-CN" altLang="en-US" sz="1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5852" y="40719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0232" y="40719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786050" y="4059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98982" y="47148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홈 페이지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개발리스트</a:t>
            </a:r>
            <a:endParaRPr lang="zh-CN" altLang="en-US" dirty="0"/>
          </a:p>
        </p:txBody>
      </p:sp>
      <p:pic>
        <p:nvPicPr>
          <p:cNvPr id="5" name="内容占位符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研发清单→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개발리스트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研发申请→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개발신청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研发财年→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개발재정연도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名称→ 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명칭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档次→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등급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状态→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상태</a:t>
            </a:r>
            <a:endParaRPr lang="en-US" altLang="ko-KR" sz="1800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1857356" y="20716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857488" y="20595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13230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99048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428860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084932" y="23574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개발신청</a:t>
            </a:r>
            <a:endParaRPr lang="zh-CN" altLang="en-US" dirty="0"/>
          </a:p>
        </p:txBody>
      </p:sp>
      <p:pic>
        <p:nvPicPr>
          <p:cNvPr id="5" name="内容占位符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341" y="1600200"/>
            <a:ext cx="2542318" cy="45259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ea"/>
              <a:buAutoNum type="circleNumDbPlain"/>
            </a:pPr>
            <a:r>
              <a:rPr lang="zh-CN" altLang="en-US" sz="1800" dirty="0" smtClean="0"/>
              <a:t>研发申请→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개발신청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产品档次→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제품등급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所需时间→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소요시간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研发成本→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개발비용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请输入名称→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명칭입력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+mj-ea"/>
              <a:buAutoNum type="circleNumDbPlain"/>
            </a:pPr>
            <a:r>
              <a:rPr lang="zh-CN" altLang="en-US" sz="1800" dirty="0" smtClean="0"/>
              <a:t>产品卖点→</a:t>
            </a:r>
            <a:r>
              <a:rPr lang="ko-KR" altLang="en-US" sz="1800" dirty="0" smtClean="0">
                <a:latin typeface="Batang" pitchFamily="18" charset="-127"/>
                <a:ea typeface="Batang" pitchFamily="18" charset="-127"/>
              </a:rPr>
              <a:t>제품설명</a:t>
            </a:r>
            <a:endParaRPr lang="en-US" altLang="zh-CN" sz="180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5918" y="20716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71538" y="37147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4668" y="4059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84668" y="43576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84668" y="47027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84668" y="50006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⑥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1096</Words>
  <Application>Microsoft Office PowerPoint</Application>
  <PresentationFormat>화면 슬라이드 쇼(4:3)</PresentationFormat>
  <Paragraphs>284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0" baseType="lpstr">
      <vt:lpstr>宋体</vt:lpstr>
      <vt:lpstr>맑은 고딕</vt:lpstr>
      <vt:lpstr>Batang</vt:lpstr>
      <vt:lpstr>Arial</vt:lpstr>
      <vt:lpstr>Calibri</vt:lpstr>
      <vt:lpstr>Wingdings</vt:lpstr>
      <vt:lpstr>Office 主题</vt:lpstr>
      <vt:lpstr> 2017년 Business Simulation Competition 프로그램 </vt:lpstr>
      <vt:lpstr>I. 프로그램 개요</vt:lpstr>
      <vt:lpstr>II. 목적 및 효과</vt:lpstr>
      <vt:lpstr>III. 프로그램 추진 계획</vt:lpstr>
      <vt:lpstr>IV. 프로그램 시간계획</vt:lpstr>
      <vt:lpstr>홈 페이지</vt:lpstr>
      <vt:lpstr>홈 페이지</vt:lpstr>
      <vt:lpstr>개발리스트</vt:lpstr>
      <vt:lpstr>개발신청</vt:lpstr>
      <vt:lpstr>개발신청</vt:lpstr>
      <vt:lpstr>설비</vt:lpstr>
      <vt:lpstr>설비구매</vt:lpstr>
      <vt:lpstr>대출신청</vt:lpstr>
      <vt:lpstr>생산주문리스트</vt:lpstr>
      <vt:lpstr>제품생산</vt:lpstr>
      <vt:lpstr>재고</vt:lpstr>
      <vt:lpstr>전시회</vt:lpstr>
      <vt:lpstr>제품신청</vt:lpstr>
      <vt:lpstr>광고홍보</vt:lpstr>
      <vt:lpstr>제품판매</vt:lpstr>
      <vt:lpstr>회사소개</vt:lpstr>
      <vt:lpstr>대회사진</vt:lpstr>
      <vt:lpstr>대회사진</vt:lpstr>
      <vt:lpstr>대회사진</vt:lpstr>
      <vt:lpstr>대회사진</vt:lpstr>
      <vt:lpstr>대회사진</vt:lpstr>
      <vt:lpstr>대회사진</vt:lpstr>
      <vt:lpstr>대회사진</vt:lpstr>
      <vt:lpstr>청화대학교 부속학교 대회 (교장축사)</vt:lpstr>
      <vt:lpstr>청화대학교 부속학교 대회(강사)</vt:lpstr>
      <vt:lpstr>청화대학교 부속학교 대회(강사)</vt:lpstr>
      <vt:lpstr>청화대학교 부속학교 대회(제품발표)</vt:lpstr>
      <vt:lpstr>청화대학교 부속학교 대회(제품심사)</vt:lpstr>
      <vt:lpstr>청화대학교 부속학교 대회(토론)</vt:lpstr>
      <vt:lpstr>청화대학교 부속학교 대회(수상식)</vt:lpstr>
      <vt:lpstr>청화대학교 부속학교 대회</vt:lpstr>
      <vt:lpstr>청화대학교 부속학교 대회</vt:lpstr>
      <vt:lpstr>청화대학교 부속학교 대회</vt:lpstr>
      <vt:lpstr>청화대학교 부속학교 대회</vt:lpstr>
      <vt:lpstr>청화대학교 부속학교 대회</vt:lpstr>
      <vt:lpstr>청화대학교 부속학교 대회</vt:lpstr>
      <vt:lpstr>청화대학교 부속학교 대회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2017년 Business Simulation Competition 프로그램</dc:title>
  <dc:creator>Administrator</dc:creator>
  <cp:lastModifiedBy>Registered User</cp:lastModifiedBy>
  <cp:revision>176</cp:revision>
  <dcterms:created xsi:type="dcterms:W3CDTF">2017-11-27T09:01:01Z</dcterms:created>
  <dcterms:modified xsi:type="dcterms:W3CDTF">2017-12-11T02:05:06Z</dcterms:modified>
</cp:coreProperties>
</file>